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58" r:id="rId2"/>
    <p:sldId id="260" r:id="rId3"/>
    <p:sldId id="259" r:id="rId4"/>
    <p:sldId id="261" r:id="rId5"/>
    <p:sldId id="262" r:id="rId6"/>
    <p:sldId id="264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5ED8EEC-9CA0-4743-B54C-86C016E3FE08}" v="1" dt="2022-11-30T10:42:01.134"/>
  </p1510:revLst>
</p1510:revInfo>
</file>

<file path=ppt/tableStyles.xml><?xml version="1.0" encoding="utf-8"?>
<a:tblStyleLst xmlns:a="http://schemas.openxmlformats.org/drawingml/2006/main" def="{5C22544A-7EE6-4342-B048-85BDC9FD1C3A}">
  <a:tblStyle styleId="{69012ECD-51FC-41F1-AA8D-1B2483CD663E}" styleName="Stijl, licht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3B4B98B0-60AC-42C2-AFA5-B58CD77FA1E5}" styleName="Stijl, licht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ne-May Smits" userId="1b9cf5b3-c972-455c-aaeb-c81ab273383f" providerId="ADAL" clId="{15ED8EEC-9CA0-4743-B54C-86C016E3FE08}"/>
    <pc:docChg chg="custSel addSld delSld modSld">
      <pc:chgData name="Anne-May Smits" userId="1b9cf5b3-c972-455c-aaeb-c81ab273383f" providerId="ADAL" clId="{15ED8EEC-9CA0-4743-B54C-86C016E3FE08}" dt="2022-12-07T10:52:33.097" v="636" actId="47"/>
      <pc:docMkLst>
        <pc:docMk/>
      </pc:docMkLst>
      <pc:sldChg chg="modSp mod">
        <pc:chgData name="Anne-May Smits" userId="1b9cf5b3-c972-455c-aaeb-c81ab273383f" providerId="ADAL" clId="{15ED8EEC-9CA0-4743-B54C-86C016E3FE08}" dt="2022-12-07T10:49:42.904" v="358" actId="1076"/>
        <pc:sldMkLst>
          <pc:docMk/>
          <pc:sldMk cId="2276520616" sldId="259"/>
        </pc:sldMkLst>
        <pc:spChg chg="mod">
          <ac:chgData name="Anne-May Smits" userId="1b9cf5b3-c972-455c-aaeb-c81ab273383f" providerId="ADAL" clId="{15ED8EEC-9CA0-4743-B54C-86C016E3FE08}" dt="2022-12-07T10:49:42.904" v="358" actId="1076"/>
          <ac:spMkLst>
            <pc:docMk/>
            <pc:sldMk cId="2276520616" sldId="259"/>
            <ac:spMk id="2" creationId="{236F483A-ABED-E477-CB42-480DEBD8B131}"/>
          </ac:spMkLst>
        </pc:spChg>
        <pc:picChg chg="mod">
          <ac:chgData name="Anne-May Smits" userId="1b9cf5b3-c972-455c-aaeb-c81ab273383f" providerId="ADAL" clId="{15ED8EEC-9CA0-4743-B54C-86C016E3FE08}" dt="2022-12-07T10:49:38.063" v="357" actId="1076"/>
          <ac:picMkLst>
            <pc:docMk/>
            <pc:sldMk cId="2276520616" sldId="259"/>
            <ac:picMk id="4" creationId="{7801E277-5424-DF42-F6A7-B94105FB205D}"/>
          </ac:picMkLst>
        </pc:picChg>
      </pc:sldChg>
      <pc:sldChg chg="modSp mod">
        <pc:chgData name="Anne-May Smits" userId="1b9cf5b3-c972-455c-aaeb-c81ab273383f" providerId="ADAL" clId="{15ED8EEC-9CA0-4743-B54C-86C016E3FE08}" dt="2022-11-30T10:43:49.344" v="0" actId="20577"/>
        <pc:sldMkLst>
          <pc:docMk/>
          <pc:sldMk cId="837505511" sldId="260"/>
        </pc:sldMkLst>
        <pc:spChg chg="mod">
          <ac:chgData name="Anne-May Smits" userId="1b9cf5b3-c972-455c-aaeb-c81ab273383f" providerId="ADAL" clId="{15ED8EEC-9CA0-4743-B54C-86C016E3FE08}" dt="2022-11-30T10:43:49.344" v="0" actId="20577"/>
          <ac:spMkLst>
            <pc:docMk/>
            <pc:sldMk cId="837505511" sldId="260"/>
            <ac:spMk id="3" creationId="{13EF3FA1-4FD5-5955-835A-C46ADD15977A}"/>
          </ac:spMkLst>
        </pc:spChg>
      </pc:sldChg>
      <pc:sldChg chg="modSp mod">
        <pc:chgData name="Anne-May Smits" userId="1b9cf5b3-c972-455c-aaeb-c81ab273383f" providerId="ADAL" clId="{15ED8EEC-9CA0-4743-B54C-86C016E3FE08}" dt="2022-12-07T10:52:28.703" v="635" actId="14100"/>
        <pc:sldMkLst>
          <pc:docMk/>
          <pc:sldMk cId="63638923" sldId="262"/>
        </pc:sldMkLst>
        <pc:spChg chg="mod">
          <ac:chgData name="Anne-May Smits" userId="1b9cf5b3-c972-455c-aaeb-c81ab273383f" providerId="ADAL" clId="{15ED8EEC-9CA0-4743-B54C-86C016E3FE08}" dt="2022-12-07T10:52:28.703" v="635" actId="14100"/>
          <ac:spMkLst>
            <pc:docMk/>
            <pc:sldMk cId="63638923" sldId="262"/>
            <ac:spMk id="2" creationId="{9D75E57C-91F8-1FD6-DE4E-8606176FC7F3}"/>
          </ac:spMkLst>
        </pc:spChg>
      </pc:sldChg>
      <pc:sldChg chg="del">
        <pc:chgData name="Anne-May Smits" userId="1b9cf5b3-c972-455c-aaeb-c81ab273383f" providerId="ADAL" clId="{15ED8EEC-9CA0-4743-B54C-86C016E3FE08}" dt="2022-12-07T10:52:33.097" v="636" actId="47"/>
        <pc:sldMkLst>
          <pc:docMk/>
          <pc:sldMk cId="3413190742" sldId="263"/>
        </pc:sldMkLst>
      </pc:sldChg>
      <pc:sldChg chg="modSp new mod">
        <pc:chgData name="Anne-May Smits" userId="1b9cf5b3-c972-455c-aaeb-c81ab273383f" providerId="ADAL" clId="{15ED8EEC-9CA0-4743-B54C-86C016E3FE08}" dt="2022-12-07T10:51:56.076" v="586" actId="313"/>
        <pc:sldMkLst>
          <pc:docMk/>
          <pc:sldMk cId="1328109338" sldId="264"/>
        </pc:sldMkLst>
        <pc:spChg chg="mod">
          <ac:chgData name="Anne-May Smits" userId="1b9cf5b3-c972-455c-aaeb-c81ab273383f" providerId="ADAL" clId="{15ED8EEC-9CA0-4743-B54C-86C016E3FE08}" dt="2022-11-30T11:08:14.103" v="9" actId="20577"/>
          <ac:spMkLst>
            <pc:docMk/>
            <pc:sldMk cId="1328109338" sldId="264"/>
            <ac:spMk id="2" creationId="{97B5ACC9-180F-9C98-F4CB-0D7DFD71C89B}"/>
          </ac:spMkLst>
        </pc:spChg>
        <pc:spChg chg="mod">
          <ac:chgData name="Anne-May Smits" userId="1b9cf5b3-c972-455c-aaeb-c81ab273383f" providerId="ADAL" clId="{15ED8EEC-9CA0-4743-B54C-86C016E3FE08}" dt="2022-12-07T10:51:56.076" v="586" actId="313"/>
          <ac:spMkLst>
            <pc:docMk/>
            <pc:sldMk cId="1328109338" sldId="264"/>
            <ac:spMk id="3" creationId="{58A64655-2792-2694-7D7F-1D0F2C1BBC76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742DE3-C55C-48CF-9277-9AD4DDFD22A9}" type="datetimeFigureOut">
              <a:rPr lang="nl-NL" smtClean="0"/>
              <a:t>7-12-2022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225973-2C1F-448C-BABA-9DD5023039F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785546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/>
              <a:t>Wat weet je van dit bericht?</a:t>
            </a:r>
          </a:p>
          <a:p>
            <a:r>
              <a:rPr lang="nl-NL" dirty="0"/>
              <a:t>Wat vind je van de reacties</a:t>
            </a:r>
          </a:p>
          <a:p>
            <a:r>
              <a:rPr lang="nl-NL" dirty="0"/>
              <a:t>Wat heeft dit te maken met burgerschap? (zelfbewuste, kritische, betrokken burger)</a:t>
            </a:r>
          </a:p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15F11A7-EF54-4B70-8EFD-F78E7B79221C}" type="slidenum">
              <a:rPr lang="nl-NL" smtClean="0"/>
              <a:t>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238430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5DEA5944-8D31-4EB9-9464-FC9AD9B1AA09}" type="datetimeFigureOut">
              <a:rPr lang="nl-NL" smtClean="0"/>
              <a:t>7-12-2022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F2E3F-BE52-474B-A488-DEC8DE8B8860}" type="slidenum">
              <a:rPr lang="nl-NL" smtClean="0"/>
              <a:t>‹nr.›</a:t>
            </a:fld>
            <a:endParaRPr lang="nl-N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001122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A5944-8D31-4EB9-9464-FC9AD9B1AA09}" type="datetimeFigureOut">
              <a:rPr lang="nl-NL" smtClean="0"/>
              <a:t>7-12-2022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F2E3F-BE52-474B-A488-DEC8DE8B886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96014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A5944-8D31-4EB9-9464-FC9AD9B1AA09}" type="datetimeFigureOut">
              <a:rPr lang="nl-NL" smtClean="0"/>
              <a:t>7-12-2022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F2E3F-BE52-474B-A488-DEC8DE8B8860}" type="slidenum">
              <a:rPr lang="nl-NL" smtClean="0"/>
              <a:t>‹nr.›</a:t>
            </a:fld>
            <a:endParaRPr lang="nl-NL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339910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A5944-8D31-4EB9-9464-FC9AD9B1AA09}" type="datetimeFigureOut">
              <a:rPr lang="nl-NL" smtClean="0"/>
              <a:t>7-12-2022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F2E3F-BE52-474B-A488-DEC8DE8B886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341762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A5944-8D31-4EB9-9464-FC9AD9B1AA09}" type="datetimeFigureOut">
              <a:rPr lang="nl-NL" smtClean="0"/>
              <a:t>7-12-2022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F2E3F-BE52-474B-A488-DEC8DE8B8860}" type="slidenum">
              <a:rPr lang="nl-NL" smtClean="0"/>
              <a:t>‹nr.›</a:t>
            </a:fld>
            <a:endParaRPr lang="nl-N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714003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A5944-8D31-4EB9-9464-FC9AD9B1AA09}" type="datetimeFigureOut">
              <a:rPr lang="nl-NL" smtClean="0"/>
              <a:t>7-12-2022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F2E3F-BE52-474B-A488-DEC8DE8B886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9177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nl-NL"/>
              <a:t>Klikken om de tekststijl van het model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A5944-8D31-4EB9-9464-FC9AD9B1AA09}" type="datetimeFigureOut">
              <a:rPr lang="nl-NL" smtClean="0"/>
              <a:t>7-12-2022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F2E3F-BE52-474B-A488-DEC8DE8B886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34616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A5944-8D31-4EB9-9464-FC9AD9B1AA09}" type="datetimeFigureOut">
              <a:rPr lang="nl-NL" smtClean="0"/>
              <a:t>7-12-2022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F2E3F-BE52-474B-A488-DEC8DE8B886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465738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A5944-8D31-4EB9-9464-FC9AD9B1AA09}" type="datetimeFigureOut">
              <a:rPr lang="nl-NL" smtClean="0"/>
              <a:t>7-12-2022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F2E3F-BE52-474B-A488-DEC8DE8B886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693844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A5944-8D31-4EB9-9464-FC9AD9B1AA09}" type="datetimeFigureOut">
              <a:rPr lang="nl-NL" smtClean="0"/>
              <a:t>7-12-2022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F2E3F-BE52-474B-A488-DEC8DE8B886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409377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A5944-8D31-4EB9-9464-FC9AD9B1AA09}" type="datetimeFigureOut">
              <a:rPr lang="nl-NL" smtClean="0"/>
              <a:t>7-12-2022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F2E3F-BE52-474B-A488-DEC8DE8B8860}" type="slidenum">
              <a:rPr lang="nl-NL" smtClean="0"/>
              <a:t>‹nr.›</a:t>
            </a:fld>
            <a:endParaRPr lang="nl-N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653669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5DEA5944-8D31-4EB9-9464-FC9AD9B1AA09}" type="datetimeFigureOut">
              <a:rPr lang="nl-NL" smtClean="0"/>
              <a:t>7-12-2022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766F2E3F-BE52-474B-A488-DEC8DE8B8860}" type="slidenum">
              <a:rPr lang="nl-NL" smtClean="0"/>
              <a:t>‹nr.›</a:t>
            </a:fld>
            <a:endParaRPr lang="nl-NL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382419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ttvfZqpx0HE?feature=oembed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7HNepvmLAWI?start=1&amp;feature=oembed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mnesty.nl/encyclopedie/universele-verklaring-van-de-rechten-van-de-mens-uvrm-korte-versie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yH4jlx1fYXQ?feature=oembed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3A8EC506-B1DA-46A1-B44D-774E68468E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Oval 5">
            <a:extLst>
              <a:ext uri="{FF2B5EF4-FFF2-40B4-BE49-F238E27FC236}">
                <a16:creationId xmlns:a16="http://schemas.microsoft.com/office/drawing/2014/main" id="{BFF30785-305E-45D7-984F-5AA93D3CA5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15E01FA5-D766-43CA-A83D-E7CF3F04E9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42DD0C21-8FEE-4C18-8789-CC8ABE206F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4572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A4B51757-7607-4CEA-A0EE-3C5BDC2C1C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571998"/>
            <a:ext cx="12188952" cy="228554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F8EE5D0-AB13-4DCC-8228-BBB8751EE7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  <a:prstGeom prst="ellipse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r"/>
            <a:br>
              <a:rPr lang="en-US" sz="2400" b="0" i="0" kern="1200" cap="all" spc="200" baseline="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r>
              <a:rPr lang="en-US" sz="2400" b="0" i="0" kern="1200" cap="all" spc="200" baseline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Burgerschap: de politiek</a:t>
            </a:r>
            <a:r>
              <a:rPr lang="en-US" sz="2400" kern="1200" cap="all" spc="200" baseline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-juridische </a:t>
            </a:r>
            <a:r>
              <a:rPr lang="en-US" sz="2400" b="0" i="0" kern="1200" cap="all" spc="200" baseline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dimensie</a:t>
            </a: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FEF39256-F095-41C8-8707-6C1A665E8F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8406507" y="5220212"/>
            <a:ext cx="0" cy="914400"/>
          </a:xfrm>
          <a:prstGeom prst="line">
            <a:avLst/>
          </a:prstGeom>
          <a:ln w="19050"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" name="Tabel 4">
            <a:extLst>
              <a:ext uri="{FF2B5EF4-FFF2-40B4-BE49-F238E27FC236}">
                <a16:creationId xmlns:a16="http://schemas.microsoft.com/office/drawing/2014/main" id="{8EBE4BBC-581C-5822-8134-67476DBE875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8736989"/>
              </p:ext>
            </p:extLst>
          </p:nvPr>
        </p:nvGraphicFramePr>
        <p:xfrm>
          <a:off x="634276" y="1468588"/>
          <a:ext cx="10917647" cy="1649441"/>
        </p:xfrm>
        <a:graphic>
          <a:graphicData uri="http://schemas.openxmlformats.org/drawingml/2006/table">
            <a:tbl>
              <a:tblPr firstRow="1" bandRow="1">
                <a:solidFill>
                  <a:schemeClr val="tx1">
                    <a:lumMod val="75000"/>
                    <a:lumOff val="25000"/>
                  </a:schemeClr>
                </a:solidFill>
                <a:tableStyleId>{5C22544A-7EE6-4342-B048-85BDC9FD1C3A}</a:tableStyleId>
              </a:tblPr>
              <a:tblGrid>
                <a:gridCol w="1916244">
                  <a:extLst>
                    <a:ext uri="{9D8B030D-6E8A-4147-A177-3AD203B41FA5}">
                      <a16:colId xmlns:a16="http://schemas.microsoft.com/office/drawing/2014/main" val="138224552"/>
                    </a:ext>
                  </a:extLst>
                </a:gridCol>
                <a:gridCol w="2416419">
                  <a:extLst>
                    <a:ext uri="{9D8B030D-6E8A-4147-A177-3AD203B41FA5}">
                      <a16:colId xmlns:a16="http://schemas.microsoft.com/office/drawing/2014/main" val="2869392303"/>
                    </a:ext>
                  </a:extLst>
                </a:gridCol>
                <a:gridCol w="1416070">
                  <a:extLst>
                    <a:ext uri="{9D8B030D-6E8A-4147-A177-3AD203B41FA5}">
                      <a16:colId xmlns:a16="http://schemas.microsoft.com/office/drawing/2014/main" val="1646763210"/>
                    </a:ext>
                  </a:extLst>
                </a:gridCol>
                <a:gridCol w="1822263">
                  <a:extLst>
                    <a:ext uri="{9D8B030D-6E8A-4147-A177-3AD203B41FA5}">
                      <a16:colId xmlns:a16="http://schemas.microsoft.com/office/drawing/2014/main" val="958775925"/>
                    </a:ext>
                  </a:extLst>
                </a:gridCol>
                <a:gridCol w="2242792">
                  <a:extLst>
                    <a:ext uri="{9D8B030D-6E8A-4147-A177-3AD203B41FA5}">
                      <a16:colId xmlns:a16="http://schemas.microsoft.com/office/drawing/2014/main" val="3024456322"/>
                    </a:ext>
                  </a:extLst>
                </a:gridCol>
                <a:gridCol w="1103859">
                  <a:extLst>
                    <a:ext uri="{9D8B030D-6E8A-4147-A177-3AD203B41FA5}">
                      <a16:colId xmlns:a16="http://schemas.microsoft.com/office/drawing/2014/main" val="930141087"/>
                    </a:ext>
                  </a:extLst>
                </a:gridCol>
              </a:tblGrid>
              <a:tr h="656509">
                <a:tc>
                  <a:txBody>
                    <a:bodyPr/>
                    <a:lstStyle/>
                    <a:p>
                      <a:pPr algn="ctr"/>
                      <a:r>
                        <a:rPr lang="nl-NL" sz="2200" b="0" cap="none" spc="0">
                          <a:solidFill>
                            <a:schemeClr val="bg1"/>
                          </a:solidFill>
                        </a:rPr>
                        <a:t>BS 13</a:t>
                      </a:r>
                    </a:p>
                  </a:txBody>
                  <a:tcPr marL="184201" marR="149963" marT="141692" marB="141692" anchor="ctr">
                    <a:lnL w="19050" cap="flat" cmpd="sng" algn="ctr">
                      <a:solidFill>
                        <a:schemeClr val="tx1"/>
                      </a:solidFill>
                      <a:prstDash val="solid"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</a:lnT>
                    <a:lnB w="38100" cmpd="sng"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200" b="0" cap="none" spc="0">
                          <a:solidFill>
                            <a:schemeClr val="bg1"/>
                          </a:solidFill>
                        </a:rPr>
                        <a:t>BS 14</a:t>
                      </a:r>
                    </a:p>
                  </a:txBody>
                  <a:tcPr marL="184201" marR="149963" marT="141692" marB="141692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</a:lnT>
                    <a:lnB w="38100" cmpd="sng"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200" b="0" cap="none" spc="0">
                          <a:solidFill>
                            <a:schemeClr val="bg1"/>
                          </a:solidFill>
                        </a:rPr>
                        <a:t>BS 15</a:t>
                      </a:r>
                    </a:p>
                  </a:txBody>
                  <a:tcPr marL="184201" marR="149963" marT="141692" marB="141692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</a:lnT>
                    <a:lnB w="38100" cmpd="sng"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200" b="0" cap="none" spc="0">
                          <a:solidFill>
                            <a:schemeClr val="bg1"/>
                          </a:solidFill>
                        </a:rPr>
                        <a:t>BS 16</a:t>
                      </a:r>
                    </a:p>
                  </a:txBody>
                  <a:tcPr marL="184201" marR="149963" marT="141692" marB="141692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</a:lnT>
                    <a:lnB w="38100" cmpd="sng"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200" b="0" cap="none" spc="0">
                          <a:solidFill>
                            <a:schemeClr val="bg1"/>
                          </a:solidFill>
                        </a:rPr>
                        <a:t>BS 17</a:t>
                      </a:r>
                    </a:p>
                  </a:txBody>
                  <a:tcPr marL="184201" marR="149963" marT="141692" marB="141692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</a:lnT>
                    <a:lnB w="38100" cmpd="sng"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200" b="0" cap="none" spc="0">
                          <a:solidFill>
                            <a:schemeClr val="bg1"/>
                          </a:solidFill>
                        </a:rPr>
                        <a:t>BS 18</a:t>
                      </a:r>
                    </a:p>
                  </a:txBody>
                  <a:tcPr marL="184201" marR="149963" marT="141692" marB="141692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</a:lnT>
                    <a:lnB w="38100" cmpd="sng">
                      <a:noFill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5258103"/>
                  </a:ext>
                </a:extLst>
              </a:tr>
              <a:tr h="992932">
                <a:tc>
                  <a:txBody>
                    <a:bodyPr/>
                    <a:lstStyle/>
                    <a:p>
                      <a:pPr algn="ctr"/>
                      <a:r>
                        <a:rPr lang="nl-NL" sz="2200" cap="none" spc="0">
                          <a:solidFill>
                            <a:schemeClr val="bg1"/>
                          </a:solidFill>
                        </a:rPr>
                        <a:t>Democratie</a:t>
                      </a:r>
                    </a:p>
                  </a:txBody>
                  <a:tcPr marL="184201" marR="149963" marT="141692" marB="141692">
                    <a:lnL w="38100" cap="flat" cmpd="sng" algn="ctr">
                      <a:noFill/>
                      <a:prstDash val="soli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R>
                    <a:lnT w="38100" cmpd="sng">
                      <a:noFill/>
                    </a:lnT>
                    <a:lnB w="38100" cap="flat" cmpd="sng" algn="ctr">
                      <a:noFill/>
                      <a:prstDash val="soli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200" cap="none" spc="0">
                          <a:solidFill>
                            <a:schemeClr val="bg1"/>
                          </a:solidFill>
                        </a:rPr>
                        <a:t>Mensenrechten</a:t>
                      </a:r>
                    </a:p>
                  </a:txBody>
                  <a:tcPr marL="184201" marR="149963" marT="141692" marB="141692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R>
                    <a:lnT w="38100" cmpd="sng">
                      <a:noFill/>
                    </a:lnT>
                    <a:lnB w="38100" cap="flat" cmpd="sng" algn="ctr">
                      <a:noFill/>
                      <a:prstDash val="soli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200" cap="none" spc="0">
                          <a:solidFill>
                            <a:schemeClr val="bg1"/>
                          </a:solidFill>
                        </a:rPr>
                        <a:t>Vrijheid</a:t>
                      </a:r>
                    </a:p>
                  </a:txBody>
                  <a:tcPr marL="184201" marR="149963" marT="141692" marB="141692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R>
                    <a:lnT w="38100" cmpd="sng">
                      <a:noFill/>
                    </a:lnT>
                    <a:lnB w="38100" cap="flat" cmpd="sng" algn="ctr">
                      <a:noFill/>
                      <a:prstDash val="soli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200" cap="none" spc="0">
                          <a:solidFill>
                            <a:schemeClr val="bg1"/>
                          </a:solidFill>
                        </a:rPr>
                        <a:t>Rechtstaat</a:t>
                      </a:r>
                    </a:p>
                  </a:txBody>
                  <a:tcPr marL="184201" marR="149963" marT="141692" marB="141692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R>
                    <a:lnT w="38100" cmpd="sng">
                      <a:noFill/>
                    </a:lnT>
                    <a:lnB w="38100" cap="flat" cmpd="sng" algn="ctr">
                      <a:noFill/>
                      <a:prstDash val="soli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200" cap="none" spc="0">
                          <a:solidFill>
                            <a:schemeClr val="bg1"/>
                          </a:solidFill>
                        </a:rPr>
                        <a:t>Radicalisering &amp; Polarisering</a:t>
                      </a:r>
                    </a:p>
                  </a:txBody>
                  <a:tcPr marL="184201" marR="149963" marT="141692" marB="141692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R>
                    <a:lnT w="38100" cmpd="sng">
                      <a:noFill/>
                    </a:lnT>
                    <a:lnB w="38100" cap="flat" cmpd="sng" algn="ctr">
                      <a:noFill/>
                      <a:prstDash val="soli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200" cap="none" spc="0">
                          <a:solidFill>
                            <a:schemeClr val="bg1"/>
                          </a:solidFill>
                        </a:rPr>
                        <a:t>Actie les</a:t>
                      </a:r>
                    </a:p>
                  </a:txBody>
                  <a:tcPr marL="184201" marR="149963" marT="141692" marB="141692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38100" cap="flat" cmpd="sng" algn="ctr">
                      <a:noFill/>
                      <a:prstDash val="solid"/>
                    </a:lnR>
                    <a:lnT w="38100" cmpd="sng">
                      <a:noFill/>
                    </a:lnT>
                    <a:lnB w="38100" cap="flat" cmpd="sng" algn="ctr">
                      <a:noFill/>
                      <a:prstDash val="soli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00635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773549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6" name="Rectangle 8">
            <a:extLst>
              <a:ext uri="{FF2B5EF4-FFF2-40B4-BE49-F238E27FC236}">
                <a16:creationId xmlns:a16="http://schemas.microsoft.com/office/drawing/2014/main" id="{CBDDD243-ED5F-4896-B18B-ABCF4B7E12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4572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10">
            <a:extLst>
              <a:ext uri="{FF2B5EF4-FFF2-40B4-BE49-F238E27FC236}">
                <a16:creationId xmlns:a16="http://schemas.microsoft.com/office/drawing/2014/main" id="{319E6BB3-DF2B-4751-97C5-B3DB949AED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571998"/>
            <a:ext cx="12188952" cy="228554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5C8CF3B5-C48F-B580-4128-7245084EDB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4911819"/>
            <a:ext cx="9720072" cy="1499616"/>
          </a:xfrm>
        </p:spPr>
        <p:txBody>
          <a:bodyPr>
            <a:normAutofit/>
          </a:bodyPr>
          <a:lstStyle/>
          <a:p>
            <a:r>
              <a:rPr lang="nl-NL">
                <a:solidFill>
                  <a:srgbClr val="FFFFFF"/>
                </a:solidFill>
              </a:rPr>
              <a:t>Wat weet jij al van mensenrechten?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3EF3FA1-4FD5-5955-835A-C46ADD1597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9" y="643467"/>
            <a:ext cx="4750138" cy="3606798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nl-NL" sz="2000" b="1" i="0" dirty="0">
                <a:effectLst/>
                <a:latin typeface="Open Sans" panose="020B0606030504020204" pitchFamily="34" charset="0"/>
              </a:rPr>
              <a:t>Opdracht:</a:t>
            </a:r>
            <a:br>
              <a:rPr lang="nl-NL" sz="2000" b="1" i="0" dirty="0">
                <a:effectLst/>
                <a:latin typeface="Open Sans" panose="020B0606030504020204" pitchFamily="34" charset="0"/>
              </a:rPr>
            </a:br>
            <a:r>
              <a:rPr lang="nl-NL" sz="2000" b="1" i="0" dirty="0">
                <a:effectLst/>
                <a:latin typeface="Open Sans" panose="020B0606030504020204" pitchFamily="34" charset="0"/>
              </a:rPr>
              <a:t>Beantwoord onderstaande vragen zónder internet samen met je buurman/vrouw:</a:t>
            </a:r>
            <a:br>
              <a:rPr lang="nl-NL" sz="2000" dirty="0"/>
            </a:br>
            <a:r>
              <a:rPr lang="nl-NL" sz="2000" b="0" i="0" dirty="0">
                <a:effectLst/>
                <a:latin typeface="Open Sans" panose="020B0606030504020204" pitchFamily="34" charset="0"/>
              </a:rPr>
              <a:t>1. Welke mensenrechten ken jij al?</a:t>
            </a:r>
            <a:br>
              <a:rPr lang="nl-NL" sz="2000" dirty="0"/>
            </a:br>
            <a:r>
              <a:rPr lang="nl-NL" sz="2000" b="0" i="0" dirty="0">
                <a:effectLst/>
                <a:latin typeface="Open Sans" panose="020B0606030504020204" pitchFamily="34" charset="0"/>
              </a:rPr>
              <a:t>2. Hoeveel mensen rechten zijn er in totaal? Weet jij het?  Waag een gokje anders!</a:t>
            </a:r>
            <a:br>
              <a:rPr lang="nl-NL" sz="2000" dirty="0"/>
            </a:br>
            <a:r>
              <a:rPr lang="nl-NL" sz="2000" b="0" i="0" dirty="0">
                <a:effectLst/>
                <a:latin typeface="Open Sans" panose="020B0606030504020204" pitchFamily="34" charset="0"/>
              </a:rPr>
              <a:t>3.  Waar staan deze rechten in beschreven?</a:t>
            </a:r>
          </a:p>
          <a:p>
            <a:pPr marL="0" indent="0">
              <a:buNone/>
            </a:pPr>
            <a:endParaRPr lang="nl-NL" sz="2000" dirty="0"/>
          </a:p>
        </p:txBody>
      </p:sp>
      <p:pic>
        <p:nvPicPr>
          <p:cNvPr id="4" name="Onlinemedia 3" title="Wat weet u eigenlijk van mensenrechten?">
            <a:hlinkClick r:id="" action="ppaction://media"/>
            <a:extLst>
              <a:ext uri="{FF2B5EF4-FFF2-40B4-BE49-F238E27FC236}">
                <a16:creationId xmlns:a16="http://schemas.microsoft.com/office/drawing/2014/main" id="{5B6615CC-3772-A74B-A2FC-BCC522CE7266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6417734" y="666707"/>
            <a:ext cx="4747090" cy="3560317"/>
          </a:xfrm>
          <a:prstGeom prst="rect">
            <a:avLst/>
          </a:prstGeom>
        </p:spPr>
      </p:pic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A61721DD-D110-44EE-82A7-D56AB687E6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762000" y="5204427"/>
            <a:ext cx="0" cy="914400"/>
          </a:xfrm>
          <a:prstGeom prst="line">
            <a:avLst/>
          </a:prstGeom>
          <a:ln w="1905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375055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36F483A-ABED-E477-CB42-480DEBD8B1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91856" y="734362"/>
            <a:ext cx="8081960" cy="943954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40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Mensenrechten</a:t>
            </a:r>
            <a:endParaRPr lang="en-US" sz="4000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4" name="Onlinemedia 3" title="Mensenrechten animatie">
            <a:hlinkClick r:id="" action="ppaction://media"/>
            <a:extLst>
              <a:ext uri="{FF2B5EF4-FFF2-40B4-BE49-F238E27FC236}">
                <a16:creationId xmlns:a16="http://schemas.microsoft.com/office/drawing/2014/main" id="{7801E277-5424-DF42-F6A7-B94105FB205D}"/>
              </a:ext>
            </a:extLst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2418183" y="2288690"/>
            <a:ext cx="7355633" cy="4152441"/>
          </a:xfrm>
          <a:prstGeom prst="rect">
            <a:avLst/>
          </a:prstGeom>
          <a:ln w="12700">
            <a:noFill/>
          </a:ln>
        </p:spPr>
      </p:pic>
    </p:spTree>
    <p:extLst>
      <p:ext uri="{BB962C8B-B14F-4D97-AF65-F5344CB8AC3E}">
        <p14:creationId xmlns:p14="http://schemas.microsoft.com/office/powerpoint/2010/main" val="22765206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7041BFA-E94B-294F-C62D-90162B7F37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30 mensenrechten dus!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1525577-7048-E71D-873C-47008CAD79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/>
            <a:r>
              <a:rPr lang="nl-NL" b="0" i="0" dirty="0">
                <a:solidFill>
                  <a:srgbClr val="57595B"/>
                </a:solidFill>
                <a:effectLst/>
                <a:latin typeface="Open Sans" panose="020B0606030504020204" pitchFamily="34" charset="0"/>
              </a:rPr>
              <a:t>Een aantal heb je er al voorbij horen komen in het filmpje. </a:t>
            </a:r>
          </a:p>
          <a:p>
            <a:pPr algn="l"/>
            <a:r>
              <a:rPr lang="nl-NL" dirty="0">
                <a:solidFill>
                  <a:srgbClr val="57595B"/>
                </a:solidFill>
                <a:latin typeface="Open Sans" panose="020B0606030504020204" pitchFamily="34" charset="0"/>
              </a:rPr>
              <a:t>Ga naar </a:t>
            </a:r>
            <a:r>
              <a:rPr lang="nl-NL" dirty="0">
                <a:solidFill>
                  <a:srgbClr val="57595B"/>
                </a:solidFill>
                <a:latin typeface="Open Sans" panose="020B0606030504020204" pitchFamily="34" charset="0"/>
                <a:hlinkClick r:id="rId2"/>
              </a:rPr>
              <a:t>www.amnesty.nl/encyclopedie/universele-verklaring-van-de-rechten-van-de-mens-uvrm-korte-versie</a:t>
            </a:r>
            <a:r>
              <a:rPr lang="nl-NL" dirty="0">
                <a:solidFill>
                  <a:srgbClr val="57595B"/>
                </a:solidFill>
                <a:latin typeface="Open Sans" panose="020B0606030504020204" pitchFamily="34" charset="0"/>
              </a:rPr>
              <a:t> </a:t>
            </a:r>
            <a:r>
              <a:rPr lang="nl-NL" b="0" i="0" dirty="0">
                <a:solidFill>
                  <a:srgbClr val="57595B"/>
                </a:solidFill>
                <a:effectLst/>
                <a:latin typeface="Open Sans" panose="020B0606030504020204" pitchFamily="34" charset="0"/>
              </a:rPr>
              <a:t> </a:t>
            </a:r>
          </a:p>
          <a:p>
            <a:pPr algn="l"/>
            <a:r>
              <a:rPr lang="nl-NL" b="0" i="0" dirty="0">
                <a:solidFill>
                  <a:srgbClr val="57595B"/>
                </a:solidFill>
                <a:effectLst/>
                <a:latin typeface="Open Sans" panose="020B0606030504020204" pitchFamily="34" charset="0"/>
              </a:rPr>
              <a:t>Bekijk ze allemaal </a:t>
            </a:r>
            <a:r>
              <a:rPr lang="nl-NL" b="0" i="1" dirty="0">
                <a:solidFill>
                  <a:srgbClr val="57595B"/>
                </a:solidFill>
                <a:effectLst/>
                <a:latin typeface="Open Sans" panose="020B0606030504020204" pitchFamily="34" charset="0"/>
              </a:rPr>
              <a:t>aandachtig </a:t>
            </a:r>
            <a:r>
              <a:rPr lang="nl-NL" b="0" i="0" dirty="0">
                <a:solidFill>
                  <a:srgbClr val="57595B"/>
                </a:solidFill>
                <a:effectLst/>
                <a:latin typeface="Open Sans" panose="020B0606030504020204" pitchFamily="34" charset="0"/>
              </a:rPr>
              <a:t>en bedenk per recht het volgende:</a:t>
            </a:r>
            <a:br>
              <a:rPr lang="nl-NL" b="0" i="0" dirty="0">
                <a:solidFill>
                  <a:srgbClr val="57595B"/>
                </a:solidFill>
                <a:effectLst/>
                <a:latin typeface="Open Sans" panose="020B0606030504020204" pitchFamily="34" charset="0"/>
              </a:rPr>
            </a:br>
            <a:r>
              <a:rPr lang="nl-NL" b="0" i="0" dirty="0">
                <a:solidFill>
                  <a:srgbClr val="57595B"/>
                </a:solidFill>
                <a:effectLst/>
                <a:latin typeface="Open Sans" panose="020B0606030504020204" pitchFamily="34" charset="0"/>
              </a:rPr>
              <a:t>1. Wordt dit recht in Nederland voldoende nageleefd? </a:t>
            </a:r>
            <a:br>
              <a:rPr lang="nl-NL" b="0" i="0" dirty="0">
                <a:solidFill>
                  <a:srgbClr val="57595B"/>
                </a:solidFill>
                <a:effectLst/>
                <a:latin typeface="Open Sans" panose="020B0606030504020204" pitchFamily="34" charset="0"/>
              </a:rPr>
            </a:br>
            <a:r>
              <a:rPr lang="nl-NL" b="0" i="0" dirty="0">
                <a:solidFill>
                  <a:srgbClr val="57595B"/>
                </a:solidFill>
                <a:effectLst/>
                <a:latin typeface="Open Sans" panose="020B0606030504020204" pitchFamily="34" charset="0"/>
              </a:rPr>
              <a:t>2. Waar wordt dit recht - nog niet voldoende - nageleefd? Geef een voorbeeld.</a:t>
            </a:r>
          </a:p>
          <a:p>
            <a:pPr algn="l"/>
            <a:r>
              <a:rPr lang="nl-NL" b="0" i="0" dirty="0">
                <a:solidFill>
                  <a:srgbClr val="57595B"/>
                </a:solidFill>
                <a:effectLst/>
                <a:latin typeface="Open Sans" panose="020B0606030504020204" pitchFamily="34" charset="0"/>
              </a:rPr>
              <a:t>Als je klaar bent met dit te bedenken schrijf </a:t>
            </a:r>
            <a:r>
              <a:rPr lang="nl-NL" b="1" i="0" dirty="0">
                <a:solidFill>
                  <a:srgbClr val="57595B"/>
                </a:solidFill>
                <a:effectLst/>
                <a:latin typeface="Open Sans" panose="020B0606030504020204" pitchFamily="34" charset="0"/>
              </a:rPr>
              <a:t>jij jouw top 5 rechten </a:t>
            </a:r>
            <a:r>
              <a:rPr lang="nl-NL" b="0" i="0" dirty="0">
                <a:solidFill>
                  <a:srgbClr val="57595B"/>
                </a:solidFill>
                <a:effectLst/>
                <a:latin typeface="Open Sans" panose="020B0606030504020204" pitchFamily="34" charset="0"/>
              </a:rPr>
              <a:t>op; welke zijn voor jou het belangrijkst en waarom?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088985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D75E57C-91F8-1FD6-DE4E-8606176FC7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585216"/>
            <a:ext cx="10312566" cy="1499616"/>
          </a:xfrm>
        </p:spPr>
        <p:txBody>
          <a:bodyPr/>
          <a:lstStyle/>
          <a:p>
            <a:r>
              <a:rPr lang="nl-NL" dirty="0"/>
              <a:t>Hoe zit dat dan met de rechten van kinderen?</a:t>
            </a:r>
          </a:p>
        </p:txBody>
      </p:sp>
      <p:pic>
        <p:nvPicPr>
          <p:cNvPr id="4" name="Onlinemedia 3" title="Introductie mensjesrechten">
            <a:hlinkClick r:id="" action="ppaction://media"/>
            <a:extLst>
              <a:ext uri="{FF2B5EF4-FFF2-40B4-BE49-F238E27FC236}">
                <a16:creationId xmlns:a16="http://schemas.microsoft.com/office/drawing/2014/main" id="{AE53AEE3-736A-1C56-9CF1-24055979D7D2}"/>
              </a:ext>
            </a:extLst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2324100" y="2286000"/>
            <a:ext cx="7119938" cy="4022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6389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7B5ACC9-180F-9C98-F4CB-0D7DFD71C8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Opdracht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8A64655-2792-2694-7D7F-1D0F2C1BBC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Ga op zoek naar plekken waar mensenrechten geschonden worden</a:t>
            </a:r>
          </a:p>
          <a:p>
            <a:endParaRPr lang="nl-NL" dirty="0"/>
          </a:p>
          <a:p>
            <a:r>
              <a:rPr lang="nl-NL" dirty="0"/>
              <a:t>1. Geef een voorbeeld van een mensenrecht dat in Nederland (wel eens) geschonden wordt.</a:t>
            </a:r>
          </a:p>
          <a:p>
            <a:r>
              <a:rPr lang="nl-NL" dirty="0"/>
              <a:t>2. Geef een voorbeeld van een geschonden mensenrecht in het buitenland. </a:t>
            </a:r>
          </a:p>
          <a:p>
            <a:r>
              <a:rPr lang="nl-NL" dirty="0"/>
              <a:t>Geef echt een geografische locatie aan en benoem specifiek wel recht er geschonden wordt/werd.</a:t>
            </a:r>
          </a:p>
          <a:p>
            <a:endParaRPr lang="nl-NL" dirty="0"/>
          </a:p>
          <a:p>
            <a:r>
              <a:rPr lang="nl-NL" dirty="0"/>
              <a:t>Bereid een korte pitch voor van 3 minuten waarin je uitlegt wie wat waar en waarom</a:t>
            </a:r>
          </a:p>
        </p:txBody>
      </p:sp>
    </p:spTree>
    <p:extLst>
      <p:ext uri="{BB962C8B-B14F-4D97-AF65-F5344CB8AC3E}">
        <p14:creationId xmlns:p14="http://schemas.microsoft.com/office/powerpoint/2010/main" val="132810933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al">
  <a:themeElements>
    <a:clrScheme name="Integra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1052</TotalTime>
  <Words>296</Words>
  <Application>Microsoft Office PowerPoint</Application>
  <PresentationFormat>Breedbeeld</PresentationFormat>
  <Paragraphs>34</Paragraphs>
  <Slides>6</Slides>
  <Notes>1</Notes>
  <HiddenSlides>0</HiddenSlides>
  <MMClips>3</MMClips>
  <ScaleCrop>false</ScaleCrop>
  <HeadingPairs>
    <vt:vector size="6" baseType="variant">
      <vt:variant>
        <vt:lpstr>Gebruikte lettertypen</vt:lpstr>
      </vt:variant>
      <vt:variant>
        <vt:i4>5</vt:i4>
      </vt:variant>
      <vt:variant>
        <vt:lpstr>Thema</vt:lpstr>
      </vt:variant>
      <vt:variant>
        <vt:i4>1</vt:i4>
      </vt:variant>
      <vt:variant>
        <vt:lpstr>Diatitels</vt:lpstr>
      </vt:variant>
      <vt:variant>
        <vt:i4>6</vt:i4>
      </vt:variant>
    </vt:vector>
  </HeadingPairs>
  <TitlesOfParts>
    <vt:vector size="12" baseType="lpstr">
      <vt:lpstr>Calibri</vt:lpstr>
      <vt:lpstr>Open Sans</vt:lpstr>
      <vt:lpstr>Tw Cen MT</vt:lpstr>
      <vt:lpstr>Tw Cen MT Condensed</vt:lpstr>
      <vt:lpstr>Wingdings 3</vt:lpstr>
      <vt:lpstr>Integraal</vt:lpstr>
      <vt:lpstr> Burgerschap: de politiek-juridische dimensie</vt:lpstr>
      <vt:lpstr>Wat weet jij al van mensenrechten?</vt:lpstr>
      <vt:lpstr>Mensenrechten</vt:lpstr>
      <vt:lpstr>30 mensenrechten dus!</vt:lpstr>
      <vt:lpstr>Hoe zit dat dan met de rechten van kinderen?</vt:lpstr>
      <vt:lpstr>Opdracht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Burgerschap: de politiek-juridische dimensie</dc:title>
  <dc:creator>Anne-May Smits</dc:creator>
  <cp:lastModifiedBy>Anne-May Smits</cp:lastModifiedBy>
  <cp:revision>1</cp:revision>
  <dcterms:created xsi:type="dcterms:W3CDTF">2022-11-29T15:09:13Z</dcterms:created>
  <dcterms:modified xsi:type="dcterms:W3CDTF">2022-12-07T10:52:35Z</dcterms:modified>
</cp:coreProperties>
</file>